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Karla" pitchFamily="2" charset="77"/>
      <p:regular r:id="rId35"/>
      <p:bold r:id="rId36"/>
      <p:italic r:id="rId37"/>
      <p:boldItalic r:id="rId38"/>
    </p:embeddedFon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Montserrat Light" panose="020F03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gpjNEWAQwe2sjQwklyoxK0uskf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0"/>
  </p:normalViewPr>
  <p:slideViewPr>
    <p:cSldViewPr snapToGrid="0" snapToObjects="1">
      <p:cViewPr varScale="1">
        <p:scale>
          <a:sx n="137" d="100"/>
          <a:sy n="137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Chloe 25 min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Sampled in October/November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Although security and maintenance and beatification were also talked about in the interviews they seemed to be satisfied for that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Chloe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Susie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Chloe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Susie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Blueprint is the tiers, purple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11" name="Google Shape;11;p35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35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4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62" name="Google Shape;62;p4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3" name="Google Shape;63;p44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67" name="Google Shape;67;p45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8" name="Google Shape;68;p45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15" name="Google Shape;15;p36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6724950" y="3494300"/>
            <a:ext cx="19062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0" name="Google Shape;20;p3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37"/>
          <p:cNvSpPr txBox="1"/>
          <p:nvPr/>
        </p:nvSpPr>
        <p:spPr>
          <a:xfrm>
            <a:off x="799645" y="16120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7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26" name="Google Shape;26;p3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38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body" idx="1"/>
          </p:nvPr>
        </p:nvSpPr>
        <p:spPr>
          <a:xfrm>
            <a:off x="841001" y="2492425"/>
            <a:ext cx="2671800" cy="24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33" name="Google Shape;33;p3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39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39" name="Google Shape;39;p4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0" name="Google Shape;40;p40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body" idx="1"/>
          </p:nvPr>
        </p:nvSpPr>
        <p:spPr>
          <a:xfrm>
            <a:off x="841000" y="2515375"/>
            <a:ext cx="19887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2"/>
          </p:nvPr>
        </p:nvSpPr>
        <p:spPr>
          <a:xfrm>
            <a:off x="2931575" y="2515375"/>
            <a:ext cx="19887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body" idx="3"/>
          </p:nvPr>
        </p:nvSpPr>
        <p:spPr>
          <a:xfrm>
            <a:off x="5022150" y="2515375"/>
            <a:ext cx="1988700" cy="24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47" name="Google Shape;47;p4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51" name="Google Shape;51;p4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Google Shape;52;p42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56" name="Google Shape;56;p4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7" name="Google Shape;57;p43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3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PqWCDI-sOUkSrSLKfiB5HfOsgUr6RgKm/vie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>
            <a:spLocks noGrp="1"/>
          </p:cNvSpPr>
          <p:nvPr>
            <p:ph type="ctrTitle"/>
          </p:nvPr>
        </p:nvSpPr>
        <p:spPr>
          <a:xfrm>
            <a:off x="100425" y="3131500"/>
            <a:ext cx="4898100" cy="1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900">
                <a:solidFill>
                  <a:srgbClr val="3C78D8"/>
                </a:solidFill>
              </a:rPr>
              <a:t>Canoga Park </a:t>
            </a:r>
            <a:endParaRPr sz="3900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Business Improvement District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7" name="Google Shape;7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525" y="678425"/>
            <a:ext cx="3194700" cy="3194700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" name="Google Shape;78;p1"/>
          <p:cNvSpPr txBox="1"/>
          <p:nvPr/>
        </p:nvSpPr>
        <p:spPr>
          <a:xfrm>
            <a:off x="100425" y="4439650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 economic analysis of the COVID-19 Pandemic</a:t>
            </a:r>
            <a:endParaRPr sz="14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>
            <a:spLocks noGrp="1"/>
          </p:cNvSpPr>
          <p:nvPr>
            <p:ph type="subTitle" idx="4294967295"/>
          </p:nvPr>
        </p:nvSpPr>
        <p:spPr>
          <a:xfrm>
            <a:off x="270700" y="297775"/>
            <a:ext cx="65151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Fiscal Impact of Pandemic </a:t>
            </a:r>
            <a:endParaRPr sz="3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6" name="Google Shape;146;p10"/>
          <p:cNvSpPr txBox="1">
            <a:spLocks noGrp="1"/>
          </p:cNvSpPr>
          <p:nvPr>
            <p:ph type="body" idx="4294967295"/>
          </p:nvPr>
        </p:nvSpPr>
        <p:spPr>
          <a:xfrm>
            <a:off x="207550" y="776025"/>
            <a:ext cx="5184300" cy="4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>
                <a:solidFill>
                  <a:srgbClr val="000000"/>
                </a:solidFill>
              </a:rPr>
              <a:t>CARES ACT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Small business support: 280 billion </a:t>
            </a:r>
            <a:endParaRPr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>
                <a:solidFill>
                  <a:srgbClr val="000000"/>
                </a:solidFill>
              </a:rPr>
              <a:t>Businesses filing bankruptcy in L.A. County Rose Sharply </a:t>
            </a:r>
            <a:endParaRPr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>
                <a:solidFill>
                  <a:srgbClr val="000000"/>
                </a:solidFill>
              </a:rPr>
              <a:t>City of L.A. potential budget shortfall of $600 million (2020-2021) </a:t>
            </a:r>
            <a:endParaRPr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>
                <a:solidFill>
                  <a:srgbClr val="000000"/>
                </a:solidFill>
              </a:rPr>
              <a:t>Vulnerable industries</a:t>
            </a:r>
            <a:endParaRPr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▹"/>
            </a:pPr>
            <a:r>
              <a:rPr lang="en" sz="1200">
                <a:solidFill>
                  <a:srgbClr val="000000"/>
                </a:solidFill>
              </a:rPr>
              <a:t>Restaurants 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▹"/>
            </a:pPr>
            <a:r>
              <a:rPr lang="en" sz="1200">
                <a:solidFill>
                  <a:srgbClr val="000000"/>
                </a:solidFill>
              </a:rPr>
              <a:t>Retail industry &amp; Specialty Shops 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▹"/>
            </a:pPr>
            <a:r>
              <a:rPr lang="en" sz="1200">
                <a:solidFill>
                  <a:srgbClr val="000000"/>
                </a:solidFill>
              </a:rPr>
              <a:t>Entertainment </a:t>
            </a:r>
            <a:endParaRPr sz="120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▹"/>
            </a:pPr>
            <a:r>
              <a:rPr lang="en" sz="1200">
                <a:solidFill>
                  <a:srgbClr val="000000"/>
                </a:solidFill>
              </a:rPr>
              <a:t>Hospitality</a:t>
            </a:r>
            <a:endParaRPr sz="12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>
                <a:solidFill>
                  <a:srgbClr val="000000"/>
                </a:solidFill>
              </a:rPr>
              <a:t>Numerous businesses closed temporarily on Sherman Way 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600"/>
              <a:buNone/>
            </a:pPr>
            <a:endParaRPr/>
          </a:p>
        </p:txBody>
      </p:sp>
      <p:sp>
        <p:nvSpPr>
          <p:cNvPr id="147" name="Google Shape;147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l="8675" t="20270" b="10919"/>
          <a:stretch/>
        </p:blipFill>
        <p:spPr>
          <a:xfrm>
            <a:off x="5344050" y="1791825"/>
            <a:ext cx="3058000" cy="307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" name="Google Shape;149;p10"/>
          <p:cNvSpPr/>
          <p:nvPr/>
        </p:nvSpPr>
        <p:spPr>
          <a:xfrm>
            <a:off x="6727650" y="2837450"/>
            <a:ext cx="1564200" cy="19125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title"/>
          </p:nvPr>
        </p:nvSpPr>
        <p:spPr>
          <a:xfrm>
            <a:off x="522050" y="22637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00">
                <a:solidFill>
                  <a:srgbClr val="000000"/>
                </a:solidFill>
              </a:rPr>
              <a:t>Small Business Assistance Programs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156" name="Google Shape;156;p11"/>
          <p:cNvSpPr txBox="1">
            <a:spLocks noGrp="1"/>
          </p:cNvSpPr>
          <p:nvPr>
            <p:ph type="body" idx="1"/>
          </p:nvPr>
        </p:nvSpPr>
        <p:spPr>
          <a:xfrm>
            <a:off x="363800" y="864775"/>
            <a:ext cx="6995400" cy="3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b="1" u="sng">
                <a:solidFill>
                  <a:srgbClr val="000000"/>
                </a:solidFill>
              </a:rPr>
              <a:t>Federal:</a:t>
            </a:r>
            <a:endParaRPr b="1" u="sng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Small Business Administration (SBA)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Paycheck Protection Program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Economic Injury Disaster Loan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SBA Express Bridge Loans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SBA Debt Relief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b="1" u="sng">
                <a:solidFill>
                  <a:srgbClr val="000000"/>
                </a:solidFill>
              </a:rPr>
              <a:t>State of California :</a:t>
            </a:r>
            <a:endParaRPr b="1" u="sng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IBank</a:t>
            </a:r>
            <a:endParaRPr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Small Business Disaster Relief Loan Guarantee Program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>
                <a:solidFill>
                  <a:srgbClr val="000000"/>
                </a:solidFill>
              </a:rPr>
              <a:t>CA Capital Access Program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SzPts val="1600"/>
              <a:buNone/>
            </a:pPr>
            <a:endParaRPr/>
          </a:p>
        </p:txBody>
      </p:sp>
      <p:pic>
        <p:nvPicPr>
          <p:cNvPr id="157" name="Google Shape;15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7950" y="1333763"/>
            <a:ext cx="2381250" cy="1933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title"/>
          </p:nvPr>
        </p:nvSpPr>
        <p:spPr>
          <a:xfrm>
            <a:off x="522050" y="22637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00">
                <a:solidFill>
                  <a:srgbClr val="000000"/>
                </a:solidFill>
              </a:rPr>
              <a:t>Small Business Assistance Programs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164" name="Google Shape;164;p12"/>
          <p:cNvSpPr txBox="1"/>
          <p:nvPr/>
        </p:nvSpPr>
        <p:spPr>
          <a:xfrm>
            <a:off x="284650" y="909900"/>
            <a:ext cx="5264400" cy="40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sng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Los Angeles County/City:</a:t>
            </a:r>
            <a:endParaRPr sz="1600" b="1" i="0" u="sng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-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L.A. Regional Recovery Fund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-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L.A. County Employer Assistance Grant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-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L.A. County Small Business Revitalization Grant Program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-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L.A. City Small Business Emergency Microloan Program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sng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District Level: </a:t>
            </a:r>
            <a:endParaRPr sz="1600" b="1" i="0" u="sng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-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Small Business Angel Fund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 l="11465" t="14230" r="62140" b="10387"/>
          <a:stretch/>
        </p:blipFill>
        <p:spPr>
          <a:xfrm>
            <a:off x="5549050" y="1602275"/>
            <a:ext cx="3302650" cy="26529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7200">
                <a:solidFill>
                  <a:schemeClr val="accent1"/>
                </a:solidFill>
              </a:rPr>
              <a:t>3.</a:t>
            </a:r>
            <a:endParaRPr sz="720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>
                <a:solidFill>
                  <a:srgbClr val="000000"/>
                </a:solidFill>
              </a:rPr>
              <a:t>Proposed Changes: Economic Analysis of Sherman Way Businesses </a:t>
            </a:r>
            <a:endParaRPr sz="2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225600" y="99250"/>
            <a:ext cx="64788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Economic Analysis Strategy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6" name="Google Shape;176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7" name="Google Shape;177;p14"/>
          <p:cNvSpPr txBox="1"/>
          <p:nvPr/>
        </p:nvSpPr>
        <p:spPr>
          <a:xfrm>
            <a:off x="279725" y="703850"/>
            <a:ext cx="7029600" cy="42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Parameters: “Historic Downtown” along Sherman Way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Glade Ave to Canoga Ave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Roughly 130 businesses </a:t>
            </a:r>
            <a:endParaRPr sz="12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Goals: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1. Quantify closures and vacancies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2. Assess loss in sales tax revenue from vacancies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3. Gather current needs of business owners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180475" y="90225"/>
            <a:ext cx="68850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Overview of Pandemic Businesses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3" name="Google Shape;18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4" name="Google Shape;184;p15"/>
          <p:cNvSpPr txBox="1"/>
          <p:nvPr/>
        </p:nvSpPr>
        <p:spPr>
          <a:xfrm>
            <a:off x="99250" y="748975"/>
            <a:ext cx="48630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Sample of 130 Businesses, data for 113</a:t>
            </a:r>
            <a:endParaRPr sz="16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Closed: 36</a:t>
            </a:r>
            <a:endParaRPr sz="16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Karla"/>
              <a:buChar char="▹"/>
            </a:pPr>
            <a:r>
              <a:rPr lang="en" sz="15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Visibly vacant: 11 </a:t>
            </a:r>
            <a:endParaRPr sz="1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Karla"/>
              <a:buChar char="▹"/>
            </a:pPr>
            <a:r>
              <a:rPr lang="en" sz="15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Temporarily Closed: 13</a:t>
            </a:r>
            <a:endParaRPr sz="1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Karla"/>
              <a:buChar char="▹"/>
            </a:pPr>
            <a:r>
              <a:rPr lang="en" sz="15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Limited information on vacancies pre-COVID</a:t>
            </a:r>
            <a:endParaRPr sz="15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Open: 86</a:t>
            </a:r>
            <a:endParaRPr sz="16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Businesses that said that they had to close for a few months: 6</a:t>
            </a:r>
            <a:endParaRPr sz="16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Prior to pandemic 5-6 vacancies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Vacancies &amp; illegal businesses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Tax revenue:  $ 870,836 -  $ 1,800,052</a:t>
            </a:r>
            <a:r>
              <a:rPr lang="en"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5" name="Google Shape;18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2250" y="1700279"/>
            <a:ext cx="3759850" cy="226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>
            <a:spLocks noGrp="1"/>
          </p:cNvSpPr>
          <p:nvPr>
            <p:ph type="title"/>
          </p:nvPr>
        </p:nvSpPr>
        <p:spPr>
          <a:xfrm>
            <a:off x="1344525" y="2029100"/>
            <a:ext cx="5639700" cy="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3000">
                <a:solidFill>
                  <a:schemeClr val="dk1"/>
                </a:solidFill>
              </a:rPr>
              <a:t>BID Business Closures</a:t>
            </a:r>
            <a:endParaRPr sz="1600"/>
          </a:p>
        </p:txBody>
      </p:sp>
      <p:sp>
        <p:nvSpPr>
          <p:cNvPr id="191" name="Google Shape;191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"/>
            <a:ext cx="261922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19225" y="2176875"/>
            <a:ext cx="2482402" cy="29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8250" y="0"/>
            <a:ext cx="23357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5650" y="2391238"/>
            <a:ext cx="2482402" cy="275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19225" y="0"/>
            <a:ext cx="1752778" cy="28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72000" y="0"/>
            <a:ext cx="2436248" cy="249692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 txBox="1"/>
          <p:nvPr/>
        </p:nvSpPr>
        <p:spPr>
          <a:xfrm>
            <a:off x="-108275" y="0"/>
            <a:ext cx="4412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Business Vacancies </a:t>
            </a:r>
            <a:endParaRPr sz="1200" b="1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552600" y="332625"/>
            <a:ext cx="53241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Canoga Park BID Loss of Revenue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479400" y="1010525"/>
            <a:ext cx="5873700" cy="3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Sales tax in Canoga Park is 9.5% </a:t>
            </a:r>
            <a:endParaRPr sz="1400">
              <a:solidFill>
                <a:srgbClr val="000000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City of Los Angeles is entitled to 1% of that 9.5%.</a:t>
            </a:r>
            <a:endParaRPr sz="1400">
              <a:solidFill>
                <a:srgbClr val="000000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Sample: 113 businesses</a:t>
            </a:r>
            <a:endParaRPr sz="1400">
              <a:solidFill>
                <a:srgbClr val="000000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-"/>
            </a:pPr>
            <a:r>
              <a:rPr lang="en" sz="1400">
                <a:solidFill>
                  <a:srgbClr val="38761D"/>
                </a:solidFill>
              </a:rPr>
              <a:t>Estimate tax revenue generated is between $870,836 to $1,800,052.</a:t>
            </a:r>
            <a:endParaRPr sz="1400">
              <a:solidFill>
                <a:srgbClr val="38761D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rgbClr val="990000"/>
                </a:solidFill>
              </a:rPr>
              <a:t>Projected tax revenue loss from the remaining 36 businesses is between $75,000 to $181,500</a:t>
            </a:r>
            <a:r>
              <a:rPr lang="en" sz="1400"/>
              <a:t>	</a:t>
            </a:r>
            <a:endParaRPr sz="1400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4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City of Los Angeles would </a:t>
            </a:r>
            <a:r>
              <a:rPr lang="en" sz="1400" b="1">
                <a:solidFill>
                  <a:srgbClr val="000000"/>
                </a:solidFill>
              </a:rPr>
              <a:t>lose 10-12% </a:t>
            </a:r>
            <a:r>
              <a:rPr lang="en" sz="1400">
                <a:solidFill>
                  <a:srgbClr val="000000"/>
                </a:solidFill>
              </a:rPr>
              <a:t>of the tax revenue that would be typically generated by this strip because of COVID related closures.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6279850" y="1827475"/>
            <a:ext cx="206100" cy="365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6279850" y="2452125"/>
            <a:ext cx="206100" cy="365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title"/>
          </p:nvPr>
        </p:nvSpPr>
        <p:spPr>
          <a:xfrm>
            <a:off x="180475" y="54125"/>
            <a:ext cx="688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Impact of Pandemic on Local Businesses </a:t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180475" y="1082825"/>
            <a:ext cx="7065600" cy="3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Some significantly hurt by pandemic &amp; restrictions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India Sweets &amp; Spices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Lost almost half of their revenue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Frontier Windows &amp; Doors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Lost 35% of workforce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Others fairing well depending on business type 	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Essential businesses reopened faster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JB Bike Shop 2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Sales increased from increasing bike demand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Some switched business practices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Krystral Graphics Printing Shop: Brand Face Masks 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Illustrates need for targeted support approach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180475" y="54125"/>
            <a:ext cx="6885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Local Businesses Needs: Interview Themes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1" name="Google Shape;221;p19"/>
          <p:cNvSpPr txBox="1"/>
          <p:nvPr/>
        </p:nvSpPr>
        <p:spPr>
          <a:xfrm>
            <a:off x="180475" y="947475"/>
            <a:ext cx="7065600" cy="4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Many were too busy to communicate during business hours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Decreased foot traffic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Many businesses adjusted hours, protocols etc.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Difficult to note which businesses open online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Disinterest in taking on more debt when future earnings unsteady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 Business owners: want another debt free stimulus package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Restaurant owners: want support for Al Fresco programs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City restrictions altered to expand outdoor dining areas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Ex: Parking lots &amp; sidewalks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Desire increased promotion &amp; marketing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7200">
                <a:solidFill>
                  <a:srgbClr val="8BC34A"/>
                </a:solidFill>
              </a:rPr>
              <a:t>1.</a:t>
            </a:r>
            <a:endParaRPr sz="7200">
              <a:solidFill>
                <a:srgbClr val="8BC34A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Background of Canoga Park BID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4400" y="0"/>
            <a:ext cx="34196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>
            <a:spLocks noGrp="1"/>
          </p:cNvSpPr>
          <p:nvPr>
            <p:ph type="title"/>
          </p:nvPr>
        </p:nvSpPr>
        <p:spPr>
          <a:xfrm>
            <a:off x="180475" y="54125"/>
            <a:ext cx="68850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Local Businesses Needs: Non-COVID Related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7" name="Google Shape;227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180475" y="1272350"/>
            <a:ext cx="7065600" cy="3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Tree trimming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Homeless population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Business owners using BID trash cans for personal business use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Trash piles quickly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▸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Satisfaction with cleanliness &amp; appreciation of BID security 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marR="0" lvl="1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▹"/>
            </a:pPr>
            <a:r>
              <a:rPr lang="en" sz="1600" b="0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Some desire increased security measures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/>
          </p:nvPr>
        </p:nvSpPr>
        <p:spPr>
          <a:xfrm>
            <a:off x="648300" y="1594025"/>
            <a:ext cx="3522300" cy="29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7200">
                <a:solidFill>
                  <a:srgbClr val="4A86E8"/>
                </a:solidFill>
              </a:rPr>
              <a:t>4.</a:t>
            </a:r>
            <a:endParaRPr sz="7200">
              <a:solidFill>
                <a:srgbClr val="4A86E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Action Options &amp; Fiscal Impact 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297775" y="45125"/>
            <a:ext cx="65061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Option 1: Enhanced Marketing Strategies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9" name="Google Shape;239;p22"/>
          <p:cNvSpPr txBox="1">
            <a:spLocks noGrp="1"/>
          </p:cNvSpPr>
          <p:nvPr>
            <p:ph type="body" idx="3"/>
          </p:nvPr>
        </p:nvSpPr>
        <p:spPr>
          <a:xfrm>
            <a:off x="45125" y="715725"/>
            <a:ext cx="7137600" cy="4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 sz="1600">
                <a:solidFill>
                  <a:srgbClr val="000000"/>
                </a:solidFill>
              </a:rPr>
              <a:t>A. Monthly Pandemic E-Newsletter 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Content includes:</a:t>
            </a:r>
            <a:endParaRPr sz="1600"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Resources section (loans, grants, local initiatives)</a:t>
            </a:r>
            <a:endParaRPr sz="1600"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Regulation changes &amp; creative business solutions </a:t>
            </a:r>
            <a:endParaRPr sz="1600"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Videos to share BID purpose &amp; completed projects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 b="1" u="sng">
                <a:solidFill>
                  <a:srgbClr val="000000"/>
                </a:solidFill>
              </a:rPr>
              <a:t>Fiscal:</a:t>
            </a:r>
            <a:r>
              <a:rPr lang="en" sz="1600" b="1">
                <a:solidFill>
                  <a:srgbClr val="000000"/>
                </a:solidFill>
              </a:rPr>
              <a:t> </a:t>
            </a:r>
            <a:r>
              <a:rPr lang="en" sz="1600">
                <a:solidFill>
                  <a:srgbClr val="000000"/>
                </a:solidFill>
              </a:rPr>
              <a:t>None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 sz="1600">
                <a:solidFill>
                  <a:srgbClr val="000000"/>
                </a:solidFill>
              </a:rPr>
              <a:t>B. Increase social media marketing campaigns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Facebook: </a:t>
            </a:r>
            <a:endParaRPr sz="1600"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Promote business sales, websites, safety protocols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Yelp</a:t>
            </a:r>
            <a:endParaRPr sz="1600"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Ensure business information up-to-date &amp; positive reviews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 b="1">
                <a:solidFill>
                  <a:srgbClr val="000000"/>
                </a:solidFill>
              </a:rPr>
              <a:t>Fiscal: </a:t>
            </a:r>
            <a:r>
              <a:rPr lang="en" sz="1600">
                <a:solidFill>
                  <a:srgbClr val="000000"/>
                </a:solidFill>
              </a:rPr>
              <a:t>Enhanced Marketing features</a:t>
            </a:r>
            <a:endParaRPr sz="1600"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Facebook: $7.19 Per 1000 CPM</a:t>
            </a:r>
            <a:endParaRPr sz="1600"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Yelp: $600.00 Per 1000 CPM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40" name="Google Shape;240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297775" y="45125"/>
            <a:ext cx="65061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Marketing: Mailchimp Sample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6" name="Google Shape;246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0400" y="839225"/>
            <a:ext cx="4309994" cy="42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297775" y="157700"/>
            <a:ext cx="65061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Option 1: Enhanced Marketing Strategies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3"/>
          </p:nvPr>
        </p:nvSpPr>
        <p:spPr>
          <a:xfrm>
            <a:off x="149600" y="854309"/>
            <a:ext cx="7137600" cy="28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 sz="1600">
                <a:solidFill>
                  <a:srgbClr val="000000"/>
                </a:solidFill>
              </a:rPr>
              <a:t>C. Website</a:t>
            </a:r>
            <a:endParaRPr sz="16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Redesign to target public with digital directory &amp; websites </a:t>
            </a:r>
            <a:endParaRPr sz="16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 u="sng">
                <a:solidFill>
                  <a:srgbClr val="000000"/>
                </a:solidFill>
              </a:rPr>
              <a:t>Fiscal Impact: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>
                <a:solidFill>
                  <a:srgbClr val="000000"/>
                </a:solidFill>
              </a:rPr>
              <a:t>If professional does website $2,000-5,000</a:t>
            </a:r>
            <a:endParaRPr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None if use internal personnel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54" name="Google Shape;254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60" name="Google Shape;260;p25"/>
          <p:cNvSpPr txBox="1"/>
          <p:nvPr/>
        </p:nvSpPr>
        <p:spPr>
          <a:xfrm>
            <a:off x="225900" y="207550"/>
            <a:ext cx="52965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Website Redesign Example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5" title="Website example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850" y="848050"/>
            <a:ext cx="7094488" cy="39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231325" y="466025"/>
            <a:ext cx="65061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Option 2 : Small Business Improvement Strategies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3"/>
          </p:nvPr>
        </p:nvSpPr>
        <p:spPr>
          <a:xfrm>
            <a:off x="231325" y="1492100"/>
            <a:ext cx="4000500" cy="3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UcPeriod"/>
            </a:pPr>
            <a:r>
              <a:rPr lang="en" sz="1600" b="1">
                <a:solidFill>
                  <a:srgbClr val="000000"/>
                </a:solidFill>
              </a:rPr>
              <a:t>Workshops </a:t>
            </a:r>
            <a:endParaRPr sz="1600" b="1">
              <a:solidFill>
                <a:srgbClr val="000000"/>
              </a:solidFill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BID to provide resources themselves </a:t>
            </a:r>
            <a:endParaRPr sz="1600">
              <a:solidFill>
                <a:srgbClr val="000000"/>
              </a:solidFill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Recommend community resources </a:t>
            </a:r>
            <a:endParaRPr sz="1600">
              <a:solidFill>
                <a:srgbClr val="000000"/>
              </a:solidFill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 b="1" u="sng">
                <a:solidFill>
                  <a:srgbClr val="000000"/>
                </a:solidFill>
              </a:rPr>
              <a:t>Fiscal:</a:t>
            </a:r>
            <a:r>
              <a:rPr lang="en" sz="1600">
                <a:solidFill>
                  <a:srgbClr val="000000"/>
                </a:solidFill>
              </a:rPr>
              <a:t> None </a:t>
            </a: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68" name="Google Shape;268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l="9716" t="8020" r="57853"/>
          <a:stretch/>
        </p:blipFill>
        <p:spPr>
          <a:xfrm>
            <a:off x="4416600" y="1543075"/>
            <a:ext cx="3848746" cy="30700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231325" y="145575"/>
            <a:ext cx="65061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Option 2: Small Business Improvement Strategies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5" name="Google Shape;275;p27"/>
          <p:cNvSpPr txBox="1">
            <a:spLocks noGrp="1"/>
          </p:cNvSpPr>
          <p:nvPr>
            <p:ph type="body" idx="3"/>
          </p:nvPr>
        </p:nvSpPr>
        <p:spPr>
          <a:xfrm>
            <a:off x="231325" y="901225"/>
            <a:ext cx="6925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UcPeriod" startAt="2"/>
            </a:pPr>
            <a:r>
              <a:rPr lang="en" sz="1600" b="1">
                <a:solidFill>
                  <a:srgbClr val="000000"/>
                </a:solidFill>
              </a:rPr>
              <a:t>LA Al Fresco initiative</a:t>
            </a:r>
            <a:endParaRPr sz="1600" b="1">
              <a:solidFill>
                <a:srgbClr val="000000"/>
              </a:solidFill>
            </a:endParaRP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Difficult for public to know that restaurants are open</a:t>
            </a:r>
            <a:endParaRPr sz="1600">
              <a:solidFill>
                <a:srgbClr val="000000"/>
              </a:solidFill>
            </a:endParaRP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Provides visibility and additional business</a:t>
            </a:r>
            <a:endParaRPr sz="1600">
              <a:solidFill>
                <a:srgbClr val="000000"/>
              </a:solidFill>
            </a:endParaRPr>
          </a:p>
          <a:p>
            <a: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 b="1" u="sng">
                <a:solidFill>
                  <a:srgbClr val="000000"/>
                </a:solidFill>
              </a:rPr>
              <a:t>Fiscal:</a:t>
            </a:r>
            <a:r>
              <a:rPr lang="en" sz="1600">
                <a:solidFill>
                  <a:srgbClr val="000000"/>
                </a:solidFill>
              </a:rPr>
              <a:t> none for BID </a:t>
            </a: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77" name="Google Shape;277;p27"/>
          <p:cNvPicPr preferRelativeResize="0"/>
          <p:nvPr/>
        </p:nvPicPr>
        <p:blipFill rotWithShape="1">
          <a:blip r:embed="rId3">
            <a:alphaModFix/>
          </a:blip>
          <a:srcRect l="64810" t="37372" r="15265" b="26807"/>
          <a:stretch/>
        </p:blipFill>
        <p:spPr>
          <a:xfrm>
            <a:off x="1165900" y="2211550"/>
            <a:ext cx="5655197" cy="28596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231325" y="466025"/>
            <a:ext cx="65061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Option 2: Small Business Improvement Strategies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3" name="Google Shape;283;p28"/>
          <p:cNvSpPr txBox="1">
            <a:spLocks noGrp="1"/>
          </p:cNvSpPr>
          <p:nvPr>
            <p:ph type="body" idx="3"/>
          </p:nvPr>
        </p:nvSpPr>
        <p:spPr>
          <a:xfrm>
            <a:off x="231325" y="1377225"/>
            <a:ext cx="3598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UcPeriod" startAt="3"/>
            </a:pPr>
            <a:r>
              <a:rPr lang="en" sz="1600" b="1">
                <a:solidFill>
                  <a:srgbClr val="000000"/>
                </a:solidFill>
              </a:rPr>
              <a:t>Physical Signage </a:t>
            </a:r>
            <a:endParaRPr sz="1600" b="1">
              <a:solidFill>
                <a:srgbClr val="000000"/>
              </a:solidFill>
            </a:endParaRPr>
          </a:p>
          <a:p>
            <a:pPr marL="4572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 sz="1600">
                <a:solidFill>
                  <a:srgbClr val="000000"/>
                </a:solidFill>
              </a:rPr>
              <a:t>Increasing signage to show businesses open.</a:t>
            </a:r>
            <a:endParaRPr sz="1600">
              <a:solidFill>
                <a:srgbClr val="000000"/>
              </a:solidFill>
            </a:endParaRPr>
          </a:p>
          <a:p>
            <a:pPr marL="9144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change signage, now open stickers</a:t>
            </a:r>
            <a:endParaRPr sz="1600">
              <a:solidFill>
                <a:srgbClr val="000000"/>
              </a:solidFill>
            </a:endParaRPr>
          </a:p>
          <a:p>
            <a:pPr marL="9144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partner with the graphic print shop in Canoga Park</a:t>
            </a:r>
            <a:endParaRPr sz="1600">
              <a:solidFill>
                <a:srgbClr val="000000"/>
              </a:solidFill>
            </a:endParaRPr>
          </a:p>
          <a:p>
            <a:pPr marL="9144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 b="1" u="sng">
                <a:solidFill>
                  <a:srgbClr val="000000"/>
                </a:solidFill>
              </a:rPr>
              <a:t>Fiscal:</a:t>
            </a:r>
            <a:r>
              <a:rPr lang="en" sz="1600">
                <a:solidFill>
                  <a:srgbClr val="000000"/>
                </a:solidFill>
              </a:rPr>
              <a:t>$1,600-$2,000</a:t>
            </a: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000000"/>
                </a:solidFill>
              </a:rPr>
              <a:t>	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84" name="Google Shape;284;p2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85" name="Google Shape;285;p28"/>
          <p:cNvPicPr preferRelativeResize="0"/>
          <p:nvPr/>
        </p:nvPicPr>
        <p:blipFill rotWithShape="1">
          <a:blip r:embed="rId3">
            <a:alphaModFix/>
          </a:blip>
          <a:srcRect l="12002" t="7826" b="22228"/>
          <a:stretch/>
        </p:blipFill>
        <p:spPr>
          <a:xfrm>
            <a:off x="3957925" y="1341430"/>
            <a:ext cx="3438000" cy="364339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6" name="Google Shape;286;p28"/>
          <p:cNvPicPr preferRelativeResize="0"/>
          <p:nvPr/>
        </p:nvPicPr>
        <p:blipFill rotWithShape="1">
          <a:blip r:embed="rId4">
            <a:alphaModFix/>
          </a:blip>
          <a:srcRect l="65673" t="34750" r="3397" b="50755"/>
          <a:stretch/>
        </p:blipFill>
        <p:spPr>
          <a:xfrm>
            <a:off x="6612900" y="1951800"/>
            <a:ext cx="877675" cy="8923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87" name="Google Shape;287;p28"/>
          <p:cNvCxnSpPr/>
          <p:nvPr/>
        </p:nvCxnSpPr>
        <p:spPr>
          <a:xfrm rot="10800000" flipH="1">
            <a:off x="6265075" y="2660250"/>
            <a:ext cx="441900" cy="4422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title"/>
          </p:nvPr>
        </p:nvSpPr>
        <p:spPr>
          <a:xfrm>
            <a:off x="231325" y="0"/>
            <a:ext cx="65061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600">
                <a:solidFill>
                  <a:srgbClr val="000000"/>
                </a:solidFill>
              </a:rPr>
              <a:t>Option 3: Maintain Status Quo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3" name="Google Shape;293;p29"/>
          <p:cNvSpPr txBox="1">
            <a:spLocks noGrp="1"/>
          </p:cNvSpPr>
          <p:nvPr>
            <p:ph type="body" idx="3"/>
          </p:nvPr>
        </p:nvSpPr>
        <p:spPr>
          <a:xfrm>
            <a:off x="231325" y="1192375"/>
            <a:ext cx="69258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Continue current strategies without adding new ones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Businesses currently satisfied with security &amp; beautification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Capacity for BID is lower b/c of COVID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Retain funding &amp; personnel for future initiatives</a:t>
            </a:r>
            <a:endParaRPr sz="1600">
              <a:solidFill>
                <a:srgbClr val="000000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 u="sng">
                <a:solidFill>
                  <a:srgbClr val="000000"/>
                </a:solidFill>
              </a:rPr>
              <a:t>Fiscal Impact:</a:t>
            </a:r>
            <a:r>
              <a:rPr lang="en" sz="1600">
                <a:solidFill>
                  <a:srgbClr val="000000"/>
                </a:solidFill>
              </a:rPr>
              <a:t> Potential continued loss of revenue </a:t>
            </a: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94" name="Google Shape;294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1763" y="3399575"/>
            <a:ext cx="2804925" cy="15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body" idx="1"/>
          </p:nvPr>
        </p:nvSpPr>
        <p:spPr>
          <a:xfrm>
            <a:off x="5305250" y="1604525"/>
            <a:ext cx="2458500" cy="3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300" b="1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▸"/>
            </a:pPr>
            <a:r>
              <a:rPr lang="en" sz="1300" b="1">
                <a:solidFill>
                  <a:srgbClr val="000000"/>
                </a:solidFill>
              </a:rPr>
              <a:t>Wyandotte St to Gault St</a:t>
            </a:r>
            <a:endParaRPr sz="13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300" b="1">
                <a:solidFill>
                  <a:srgbClr val="000000"/>
                </a:solidFill>
              </a:rPr>
              <a:t> </a:t>
            </a:r>
            <a:endParaRPr sz="1300" b="1">
              <a:solidFill>
                <a:srgbClr val="000000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▸"/>
            </a:pPr>
            <a:r>
              <a:rPr lang="en" sz="1300" b="1">
                <a:solidFill>
                  <a:srgbClr val="000000"/>
                </a:solidFill>
              </a:rPr>
              <a:t>Glade Ave to Canoga Ave </a:t>
            </a:r>
            <a:endParaRPr sz="13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300"/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endParaRPr sz="1300"/>
          </a:p>
        </p:txBody>
      </p:sp>
      <p:sp>
        <p:nvSpPr>
          <p:cNvPr id="90" name="Google Shape;90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1" name="Google Shape;91;p3"/>
          <p:cNvSpPr txBox="1"/>
          <p:nvPr/>
        </p:nvSpPr>
        <p:spPr>
          <a:xfrm>
            <a:off x="72200" y="362300"/>
            <a:ext cx="65421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Parameters of the Canoga Park Business Improvement District </a:t>
            </a:r>
            <a:endParaRPr sz="17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700" y="1035200"/>
            <a:ext cx="5047046" cy="343152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7200">
                <a:solidFill>
                  <a:srgbClr val="8BC34A"/>
                </a:solidFill>
              </a:rPr>
              <a:t>5.</a:t>
            </a:r>
            <a:endParaRPr sz="7200">
              <a:solidFill>
                <a:srgbClr val="8BC34A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600">
                <a:solidFill>
                  <a:srgbClr val="000000"/>
                </a:solidFill>
              </a:rPr>
              <a:t>Strategy for a Pathway Forward: Recommendations</a:t>
            </a:r>
            <a:r>
              <a:rPr lang="en" sz="2600">
                <a:solidFill>
                  <a:srgbClr val="999999"/>
                </a:solidFill>
              </a:rPr>
              <a:t>  </a:t>
            </a:r>
            <a:r>
              <a:rPr lang="en" sz="2600"/>
              <a:t> </a:t>
            </a:r>
            <a:endParaRPr sz="2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body" idx="1"/>
          </p:nvPr>
        </p:nvSpPr>
        <p:spPr>
          <a:xfrm>
            <a:off x="162425" y="764250"/>
            <a:ext cx="6425100" cy="4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▸"/>
            </a:pPr>
            <a:r>
              <a:rPr lang="en" sz="1400">
                <a:solidFill>
                  <a:srgbClr val="000000"/>
                </a:solidFill>
              </a:rPr>
              <a:t>1. Adopt all marketing strategies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A. Pandemic E-newsletter (Mailchimp)</a:t>
            </a:r>
            <a:endParaRPr sz="1400"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Add resources for Al Fresco Program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B. Enhance social media presence</a:t>
            </a:r>
            <a:endParaRPr sz="1400"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Yelp &amp; Facebook 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C. Website</a:t>
            </a:r>
            <a:endParaRPr sz="1400"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Pursue website update</a:t>
            </a:r>
            <a:endParaRPr sz="1400"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See if can be financed this year from marketing budget of $34,000, if not add to budget for FY 2021-22</a:t>
            </a:r>
            <a:endParaRPr sz="1400">
              <a:solidFill>
                <a:srgbClr val="000000"/>
              </a:solidFill>
            </a:endParaRPr>
          </a:p>
          <a:p>
            <a: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Reallocate from event funds </a:t>
            </a:r>
            <a:endParaRPr sz="1400">
              <a:solidFill>
                <a:srgbClr val="000000"/>
              </a:solidFill>
            </a:endParaRPr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See if board member or CSU Northridge Computer Science or Marketing student groups can complete task </a:t>
            </a:r>
            <a:endParaRPr sz="1400">
              <a:solidFill>
                <a:srgbClr val="000000"/>
              </a:solidFill>
            </a:endParaRPr>
          </a:p>
          <a:p>
            <a: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Investment opportunity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225900" y="207550"/>
            <a:ext cx="63615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Recommendation: Option 1 Hybrid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191700" y="812775"/>
            <a:ext cx="7305300" cy="40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400" b="1">
                <a:solidFill>
                  <a:srgbClr val="000000"/>
                </a:solidFill>
              </a:rPr>
              <a:t>Why Choose Marketing?  </a:t>
            </a:r>
            <a:endParaRPr sz="1400" b="1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Enhances communication between stakeholders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Primary desire of business owners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Supports all stakeholders</a:t>
            </a:r>
            <a:endParaRPr sz="1400"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Customers: updated business information </a:t>
            </a:r>
            <a:endParaRPr sz="1400"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BID: One of key strategies </a:t>
            </a:r>
            <a:endParaRPr sz="1400"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Business owners: Can drive sales &amp; foot-traffic </a:t>
            </a:r>
            <a:endParaRPr sz="1400">
              <a:solidFill>
                <a:srgbClr val="000000"/>
              </a:solidFill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Property owners: Can enhance marketing for vacancies </a:t>
            </a:r>
            <a:endParaRPr sz="1400">
              <a:solidFill>
                <a:srgbClr val="000000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▹"/>
            </a:pPr>
            <a:r>
              <a:rPr lang="en" sz="1400">
                <a:solidFill>
                  <a:srgbClr val="000000"/>
                </a:solidFill>
              </a:rPr>
              <a:t>Website future investment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14" name="Google Shape;314;p32"/>
          <p:cNvSpPr txBox="1"/>
          <p:nvPr/>
        </p:nvSpPr>
        <p:spPr>
          <a:xfrm>
            <a:off x="235650" y="81225"/>
            <a:ext cx="65508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Benefits of Option 1</a:t>
            </a:r>
            <a:endParaRPr sz="14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title"/>
          </p:nvPr>
        </p:nvSpPr>
        <p:spPr>
          <a:xfrm>
            <a:off x="305375" y="99250"/>
            <a:ext cx="64881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400">
                <a:solidFill>
                  <a:srgbClr val="000000"/>
                </a:solidFill>
              </a:rPr>
              <a:t>Purposes of Business Improvement Districts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261675" y="1212150"/>
            <a:ext cx="2743200" cy="3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▸"/>
            </a:pPr>
            <a:r>
              <a:rPr lang="en" sz="13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Provides additional services outside of City provided services </a:t>
            </a:r>
            <a:endParaRPr sz="13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▸"/>
            </a:pPr>
            <a:r>
              <a:rPr lang="en" sz="13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Potential services:</a:t>
            </a:r>
            <a:endParaRPr sz="13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▹"/>
            </a:pPr>
            <a:r>
              <a:rPr lang="en"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Trash collection</a:t>
            </a:r>
            <a:endParaRPr sz="13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▹"/>
            </a:pPr>
            <a:r>
              <a:rPr lang="en"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Sidewalk Pick-up</a:t>
            </a:r>
            <a:endParaRPr sz="13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▹"/>
            </a:pPr>
            <a:r>
              <a:rPr lang="en"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Tree maintenance</a:t>
            </a:r>
            <a:endParaRPr sz="13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▹"/>
            </a:pPr>
            <a:r>
              <a:rPr lang="en"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Advertising</a:t>
            </a:r>
            <a:endParaRPr sz="13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▹"/>
            </a:pPr>
            <a:r>
              <a:rPr lang="en"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Advocacy </a:t>
            </a:r>
            <a:endParaRPr sz="13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▹"/>
            </a:pPr>
            <a:r>
              <a:rPr lang="en"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Security </a:t>
            </a:r>
            <a:endParaRPr sz="13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Char char="▹"/>
            </a:pPr>
            <a:r>
              <a:rPr lang="en"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Graffiti removal</a:t>
            </a:r>
            <a:r>
              <a:rPr lang="en" sz="13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9" name="Google Shape;99;p4"/>
          <p:cNvSpPr txBox="1"/>
          <p:nvPr/>
        </p:nvSpPr>
        <p:spPr>
          <a:xfrm>
            <a:off x="3550900" y="1212150"/>
            <a:ext cx="3195300" cy="28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0" name="Google Shape;100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0250" y="1365725"/>
            <a:ext cx="4195528" cy="30108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>
            <a:spLocks noGrp="1"/>
          </p:cNvSpPr>
          <p:nvPr>
            <p:ph type="body" idx="1"/>
          </p:nvPr>
        </p:nvSpPr>
        <p:spPr>
          <a:xfrm>
            <a:off x="369975" y="1056450"/>
            <a:ext cx="6614100" cy="3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 b="1">
                <a:solidFill>
                  <a:srgbClr val="000000"/>
                </a:solidFill>
              </a:rPr>
              <a:t>Creation</a:t>
            </a:r>
            <a:endParaRPr b="1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Requires over 50% support from property owners 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BID present in west Canoga Park vs. no BID on east side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 b="1">
                <a:solidFill>
                  <a:srgbClr val="000000"/>
                </a:solidFill>
              </a:rPr>
              <a:t>Financial Structure </a:t>
            </a:r>
            <a:endParaRPr b="1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Services funded through property assessments</a:t>
            </a:r>
            <a:endParaRPr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Based on square footage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Property tax payments 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Budget roughly $230,000 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8" name="Google Shape;108;p5"/>
          <p:cNvSpPr txBox="1"/>
          <p:nvPr/>
        </p:nvSpPr>
        <p:spPr>
          <a:xfrm>
            <a:off x="-266450" y="405500"/>
            <a:ext cx="76209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BID Creation &amp; Financial Structure</a:t>
            </a:r>
            <a:endParaRPr sz="1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4" name="Google Shape;114;p6"/>
          <p:cNvSpPr txBox="1"/>
          <p:nvPr/>
        </p:nvSpPr>
        <p:spPr>
          <a:xfrm>
            <a:off x="405500" y="309475"/>
            <a:ext cx="7139100" cy="1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Beautification Comparison: </a:t>
            </a:r>
            <a:endParaRPr sz="2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East &amp; West Side Canoga Park</a:t>
            </a:r>
            <a:r>
              <a:rPr lang="en" sz="2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 b="0" i="0" u="none" strike="noStrike" cap="none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270700" y="4295275"/>
            <a:ext cx="35913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5531525" y="4556950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1576963" y="4205025"/>
            <a:ext cx="18861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West Side with BID </a:t>
            </a:r>
            <a:endParaRPr sz="1400" b="1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4389288" y="4232925"/>
            <a:ext cx="21567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Karla"/>
                <a:ea typeface="Karla"/>
                <a:cs typeface="Karla"/>
                <a:sym typeface="Karla"/>
              </a:rPr>
              <a:t>East Side without BID </a:t>
            </a:r>
            <a:endParaRPr sz="1400" b="1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 t="18652"/>
          <a:stretch/>
        </p:blipFill>
        <p:spPr>
          <a:xfrm>
            <a:off x="1178025" y="1257925"/>
            <a:ext cx="2683975" cy="29110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2575" y="1225950"/>
            <a:ext cx="2390150" cy="2975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7200">
                <a:solidFill>
                  <a:srgbClr val="4A86E8"/>
                </a:solidFill>
              </a:rPr>
              <a:t>2.</a:t>
            </a:r>
            <a:endParaRPr sz="7200">
              <a:solidFill>
                <a:srgbClr val="4A86E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000000"/>
                </a:solidFill>
              </a:rPr>
              <a:t>COVID-19 Pandemic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subTitle" idx="4294967295"/>
          </p:nvPr>
        </p:nvSpPr>
        <p:spPr>
          <a:xfrm>
            <a:off x="270700" y="54150"/>
            <a:ext cx="65151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Federal &amp; State Responses to COVID-19 Pandemic </a:t>
            </a:r>
            <a:endParaRPr sz="3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1" name="Google Shape;131;p8"/>
          <p:cNvSpPr txBox="1">
            <a:spLocks noGrp="1"/>
          </p:cNvSpPr>
          <p:nvPr>
            <p:ph type="body" idx="4294967295"/>
          </p:nvPr>
        </p:nvSpPr>
        <p:spPr>
          <a:xfrm>
            <a:off x="0" y="1082850"/>
            <a:ext cx="8500500" cy="4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>
                <a:solidFill>
                  <a:srgbClr val="000000"/>
                </a:solidFill>
              </a:rPr>
              <a:t>March 19 2020: Stay at Home Order </a:t>
            </a:r>
            <a:endParaRPr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Temporary closures outside essential businesses </a:t>
            </a:r>
            <a:endParaRPr>
              <a:solidFill>
                <a:srgbClr val="000000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>
                <a:solidFill>
                  <a:srgbClr val="000000"/>
                </a:solidFill>
              </a:rPr>
              <a:t>Pandemic Roadmap for CA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1. Safety &amp; Preparation 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2. Reopening Lower-Risk Workplaces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3. Reopening Higher-Risk Workplaces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4. Easing of Final Restrictions </a:t>
            </a:r>
            <a:endParaRPr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2nd phase May 2020</a:t>
            </a:r>
            <a:endParaRPr>
              <a:solidFill>
                <a:srgbClr val="000000"/>
              </a:solidFill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>
                <a:solidFill>
                  <a:srgbClr val="000000"/>
                </a:solidFill>
              </a:rPr>
              <a:t>Blueprint for a Safer Economy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Outlined activity restrictions 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32" name="Google Shape;132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7625" y="1813925"/>
            <a:ext cx="2912400" cy="28942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subTitle" idx="4294967295"/>
          </p:nvPr>
        </p:nvSpPr>
        <p:spPr>
          <a:xfrm>
            <a:off x="270700" y="297775"/>
            <a:ext cx="65151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 County Restrictions </a:t>
            </a:r>
            <a:endParaRPr sz="3600" b="0" i="0" u="none" strike="noStrike" cap="none">
              <a:solidFill>
                <a:srgbClr val="000000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9" name="Google Shape;139;p9"/>
          <p:cNvSpPr txBox="1">
            <a:spLocks noGrp="1"/>
          </p:cNvSpPr>
          <p:nvPr>
            <p:ph type="body" idx="4294967295"/>
          </p:nvPr>
        </p:nvSpPr>
        <p:spPr>
          <a:xfrm>
            <a:off x="207550" y="776025"/>
            <a:ext cx="7561800" cy="4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>
                <a:solidFill>
                  <a:srgbClr val="000000"/>
                </a:solidFill>
              </a:rPr>
              <a:t>Regulations vary by county 	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Assigned tier based on case numbers &amp; positivity rates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>
                <a:solidFill>
                  <a:srgbClr val="000000"/>
                </a:solidFill>
              </a:rPr>
              <a:t>L.A. County “widespread” rating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Most restrictive tier 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8% positivity &amp; more than 7 new cases per 100,000 weekly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▸"/>
            </a:pPr>
            <a:r>
              <a:rPr lang="en">
                <a:solidFill>
                  <a:srgbClr val="000000"/>
                </a:solidFill>
              </a:rPr>
              <a:t>“Widespread” tier restrictions 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Some businesses must remain closed </a:t>
            </a:r>
            <a:endParaRPr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Ex. Movie theaters, amusement parks, bars (without food)</a:t>
            </a:r>
            <a:endParaRPr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Some operate with modifications &amp; capacity limits </a:t>
            </a:r>
            <a:endParaRPr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Ex auto repair, banks </a:t>
            </a:r>
            <a:endParaRPr>
              <a:solidFill>
                <a:srgbClr val="000000"/>
              </a:solidFill>
            </a:endParaRPr>
          </a:p>
          <a:p>
            <a:pPr marL="137160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▹"/>
            </a:pPr>
            <a:r>
              <a:rPr lang="en">
                <a:solidFill>
                  <a:srgbClr val="000000"/>
                </a:solidFill>
              </a:rPr>
              <a:t>Ex restaurants (outdoors with modifications or take-out) 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999999"/>
      </a:dk1>
      <a:lt1>
        <a:srgbClr val="FFFFFF"/>
      </a:lt1>
      <a:dk2>
        <a:srgbClr val="B7B7B7"/>
      </a:dk2>
      <a:lt2>
        <a:srgbClr val="ECECEC"/>
      </a:lt2>
      <a:accent1>
        <a:srgbClr val="8BC34A"/>
      </a:accent1>
      <a:accent2>
        <a:srgbClr val="CDDC39"/>
      </a:accent2>
      <a:accent3>
        <a:srgbClr val="FFEB3B"/>
      </a:accent3>
      <a:accent4>
        <a:srgbClr val="FFC107"/>
      </a:accent4>
      <a:accent5>
        <a:srgbClr val="FF9800"/>
      </a:accent5>
      <a:accent6>
        <a:srgbClr val="F44336"/>
      </a:accent6>
      <a:hlink>
        <a:srgbClr val="00BCD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1296</Words>
  <Application>Microsoft Macintosh PowerPoint</Application>
  <PresentationFormat>On-screen Show (16:9)</PresentationFormat>
  <Paragraphs>271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Montserrat Light</vt:lpstr>
      <vt:lpstr>Montserrat</vt:lpstr>
      <vt:lpstr>Times New Roman</vt:lpstr>
      <vt:lpstr>Karla</vt:lpstr>
      <vt:lpstr>Cadwal template</vt:lpstr>
      <vt:lpstr>Canoga Park  Business Improvement District</vt:lpstr>
      <vt:lpstr>1. Background of Canoga Park BID </vt:lpstr>
      <vt:lpstr>PowerPoint Presentation</vt:lpstr>
      <vt:lpstr>Purposes of Business Improvement Districts </vt:lpstr>
      <vt:lpstr>PowerPoint Presentation</vt:lpstr>
      <vt:lpstr>PowerPoint Presentation</vt:lpstr>
      <vt:lpstr>2. COVID-19 Pandemic </vt:lpstr>
      <vt:lpstr>PowerPoint Presentation</vt:lpstr>
      <vt:lpstr>PowerPoint Presentation</vt:lpstr>
      <vt:lpstr>PowerPoint Presentation</vt:lpstr>
      <vt:lpstr>Small Business Assistance Programs</vt:lpstr>
      <vt:lpstr>Small Business Assistance Programs</vt:lpstr>
      <vt:lpstr>3. Proposed Changes: Economic Analysis of Sherman Way Businesses </vt:lpstr>
      <vt:lpstr>Economic Analysis Strategy</vt:lpstr>
      <vt:lpstr>Overview of Pandemic Businesses</vt:lpstr>
      <vt:lpstr>BID Business Closures</vt:lpstr>
      <vt:lpstr>Canoga Park BID Loss of Revenue</vt:lpstr>
      <vt:lpstr>Impact of Pandemic on Local Businesses </vt:lpstr>
      <vt:lpstr>Local Businesses Needs: Interview Themes </vt:lpstr>
      <vt:lpstr>Local Businesses Needs: Non-COVID Related</vt:lpstr>
      <vt:lpstr>4. Action Options &amp; Fiscal Impact   </vt:lpstr>
      <vt:lpstr>Option 1: Enhanced Marketing Strategies </vt:lpstr>
      <vt:lpstr>Marketing: Mailchimp Sample</vt:lpstr>
      <vt:lpstr>Option 1: Enhanced Marketing Strategies </vt:lpstr>
      <vt:lpstr>PowerPoint Presentation</vt:lpstr>
      <vt:lpstr>Option 2 : Small Business Improvement Strategies</vt:lpstr>
      <vt:lpstr>Option 2: Small Business Improvement Strategies</vt:lpstr>
      <vt:lpstr>Option 2: Small Business Improvement Strategies</vt:lpstr>
      <vt:lpstr>Option 3: Maintain Status Quo</vt:lpstr>
      <vt:lpstr>5. Strategy for a Pathway Forward: Recommendations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Canoga Park  Business Improvement District</dc:title>
  <cp:lastModifiedBy>Microsoft Office User</cp:lastModifiedBy>
  <cp:revision>1</cp:revision>
  <dcterms:modified xsi:type="dcterms:W3CDTF">2021-11-16T00:03:58Z</dcterms:modified>
</cp:coreProperties>
</file>